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7" r:id="rId3"/>
    <p:sldId id="257" r:id="rId4"/>
    <p:sldId id="277" r:id="rId5"/>
    <p:sldId id="258" r:id="rId6"/>
    <p:sldId id="274" r:id="rId7"/>
    <p:sldId id="266" r:id="rId8"/>
    <p:sldId id="278" r:id="rId9"/>
    <p:sldId id="259" r:id="rId10"/>
    <p:sldId id="260" r:id="rId11"/>
    <p:sldId id="270" r:id="rId12"/>
    <p:sldId id="262" r:id="rId13"/>
    <p:sldId id="261" r:id="rId14"/>
    <p:sldId id="265" r:id="rId15"/>
    <p:sldId id="275" r:id="rId16"/>
    <p:sldId id="268" r:id="rId17"/>
    <p:sldId id="272" r:id="rId18"/>
    <p:sldId id="269" r:id="rId19"/>
    <p:sldId id="271" r:id="rId20"/>
    <p:sldId id="273" r:id="rId21"/>
    <p:sldId id="276" r:id="rId22"/>
    <p:sldId id="285" r:id="rId23"/>
    <p:sldId id="280" r:id="rId24"/>
    <p:sldId id="279" r:id="rId25"/>
    <p:sldId id="281" r:id="rId26"/>
    <p:sldId id="282" r:id="rId27"/>
    <p:sldId id="283" r:id="rId28"/>
    <p:sldId id="284" r:id="rId29"/>
    <p:sldId id="286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288" r:id="rId45"/>
    <p:sldId id="303" r:id="rId46"/>
    <p:sldId id="304" r:id="rId47"/>
    <p:sldId id="305" r:id="rId48"/>
    <p:sldId id="306" r:id="rId49"/>
    <p:sldId id="307" r:id="rId50"/>
    <p:sldId id="308" r:id="rId5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318D-09C8-4190-BC84-C8CBE19CFADD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3F64-6315-4345-84DA-28C27E1EB8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318D-09C8-4190-BC84-C8CBE19CFADD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3F64-6315-4345-84DA-28C27E1EB8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318D-09C8-4190-BC84-C8CBE19CFADD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3F64-6315-4345-84DA-28C27E1EB8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318D-09C8-4190-BC84-C8CBE19CFADD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3F64-6315-4345-84DA-28C27E1EB8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318D-09C8-4190-BC84-C8CBE19CFADD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3F64-6315-4345-84DA-28C27E1EB8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318D-09C8-4190-BC84-C8CBE19CFADD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3F64-6315-4345-84DA-28C27E1EB8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318D-09C8-4190-BC84-C8CBE19CFADD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3F64-6315-4345-84DA-28C27E1EB8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318D-09C8-4190-BC84-C8CBE19CFADD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3F64-6315-4345-84DA-28C27E1EB8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318D-09C8-4190-BC84-C8CBE19CFADD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3F64-6315-4345-84DA-28C27E1EB8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318D-09C8-4190-BC84-C8CBE19CFADD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3F64-6315-4345-84DA-28C27E1EB8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2318D-09C8-4190-BC84-C8CBE19CFADD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0BE3F64-6315-4345-84DA-28C27E1EB8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A2318D-09C8-4190-BC84-C8CBE19CFADD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0BE3F64-6315-4345-84DA-28C27E1EB83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9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3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3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4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4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4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4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4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4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4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4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0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4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4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5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3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2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3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3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slide" Target="slide3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3400" y="260648"/>
            <a:ext cx="7851648" cy="1152128"/>
          </a:xfrm>
        </p:spPr>
        <p:txBody>
          <a:bodyPr/>
          <a:lstStyle/>
          <a:p>
            <a:pPr algn="ctr"/>
            <a:r>
              <a:rPr lang="ru-RU" dirty="0" smtClean="0"/>
              <a:t>МЕТАГРАММА</a:t>
            </a:r>
            <a:endParaRPr lang="ru-RU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8892480" cy="3496352"/>
          </a:xfrm>
        </p:spPr>
        <p:txBody>
          <a:bodyPr>
            <a:normAutofit/>
          </a:bodyPr>
          <a:lstStyle/>
          <a:p>
            <a:pPr algn="just"/>
            <a:endParaRPr lang="ru-RU" sz="3200" dirty="0" smtClean="0"/>
          </a:p>
          <a:p>
            <a:pPr algn="just"/>
            <a:r>
              <a:rPr lang="ru-RU" sz="3200" dirty="0" smtClean="0"/>
              <a:t>Различие между двумя словами есть,</a:t>
            </a:r>
          </a:p>
          <a:p>
            <a:pPr algn="just"/>
            <a:r>
              <a:rPr lang="ru-RU" sz="3200" dirty="0" smtClean="0"/>
              <a:t>И ты сейчас о них понятие составишь:</a:t>
            </a:r>
          </a:p>
          <a:p>
            <a:pPr algn="just"/>
            <a:r>
              <a:rPr lang="ru-RU" sz="3200" dirty="0" smtClean="0"/>
              <a:t>Когда я с И – меня ты будешь есть,</a:t>
            </a:r>
          </a:p>
          <a:p>
            <a:pPr algn="just"/>
            <a:r>
              <a:rPr lang="ru-RU" sz="3200" dirty="0" smtClean="0"/>
              <a:t>Когда я с О – перешагнешь, но есть не станешь.</a:t>
            </a:r>
            <a:endParaRPr lang="ru-RU" sz="3200" dirty="0"/>
          </a:p>
        </p:txBody>
      </p:sp>
      <p:sp>
        <p:nvSpPr>
          <p:cNvPr id="2" name="Пятиугольник 1">
            <a:hlinkClick r:id="rId2" action="ppaction://hlinksldjump"/>
          </p:cNvPr>
          <p:cNvSpPr/>
          <p:nvPr/>
        </p:nvSpPr>
        <p:spPr>
          <a:xfrm>
            <a:off x="3857569" y="5013176"/>
            <a:ext cx="1944216" cy="864096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1"/>
                </a:solidFill>
              </a:rPr>
              <a:t>Ответ</a:t>
            </a:r>
            <a:endParaRPr lang="ru-RU" sz="28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3400" y="260648"/>
            <a:ext cx="7851648" cy="1152128"/>
          </a:xfrm>
        </p:spPr>
        <p:txBody>
          <a:bodyPr/>
          <a:lstStyle/>
          <a:p>
            <a:pPr algn="ctr"/>
            <a:r>
              <a:rPr lang="ru-RU" dirty="0" smtClean="0"/>
              <a:t>МЕТАГРАММА</a:t>
            </a:r>
            <a:endParaRPr lang="ru-RU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784976" cy="3496352"/>
          </a:xfrm>
        </p:spPr>
        <p:txBody>
          <a:bodyPr>
            <a:normAutofit/>
          </a:bodyPr>
          <a:lstStyle/>
          <a:p>
            <a:pPr algn="just"/>
            <a:endParaRPr lang="ru-RU" sz="3200" dirty="0" smtClean="0"/>
          </a:p>
          <a:p>
            <a:pPr algn="just"/>
            <a:endParaRPr lang="ru-RU" sz="3600" dirty="0" smtClean="0"/>
          </a:p>
          <a:p>
            <a:pPr algn="just"/>
            <a:r>
              <a:rPr lang="ru-RU" sz="4000" dirty="0" smtClean="0"/>
              <a:t>С глухим шипящим я – числительное,</a:t>
            </a:r>
          </a:p>
          <a:p>
            <a:pPr algn="just"/>
            <a:r>
              <a:rPr lang="ru-RU" sz="4000" dirty="0" smtClean="0"/>
              <a:t>Со звонким – имя существительное.</a:t>
            </a:r>
            <a:endParaRPr lang="ru-RU" sz="4000" dirty="0"/>
          </a:p>
        </p:txBody>
      </p:sp>
      <p:sp>
        <p:nvSpPr>
          <p:cNvPr id="4" name="Пятиугольник 3">
            <a:hlinkClick r:id="rId2" action="ppaction://hlinksldjump"/>
          </p:cNvPr>
          <p:cNvSpPr/>
          <p:nvPr/>
        </p:nvSpPr>
        <p:spPr>
          <a:xfrm>
            <a:off x="3857569" y="5013176"/>
            <a:ext cx="1944216" cy="864096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1"/>
                </a:solidFill>
                <a:hlinkClick r:id="rId2" action="ppaction://hlinksldjump"/>
              </a:rPr>
              <a:t>Ответ</a:t>
            </a:r>
            <a:endParaRPr lang="ru-RU" sz="28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3400" y="260648"/>
            <a:ext cx="7851648" cy="1152128"/>
          </a:xfrm>
        </p:spPr>
        <p:txBody>
          <a:bodyPr/>
          <a:lstStyle/>
          <a:p>
            <a:pPr algn="ctr"/>
            <a:r>
              <a:rPr lang="ru-RU" dirty="0" smtClean="0"/>
              <a:t>ЗАГАДКА</a:t>
            </a:r>
            <a:endParaRPr lang="ru-RU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784976" cy="3496352"/>
          </a:xfrm>
        </p:spPr>
        <p:txBody>
          <a:bodyPr>
            <a:normAutofit/>
          </a:bodyPr>
          <a:lstStyle/>
          <a:p>
            <a:pPr algn="just"/>
            <a:endParaRPr lang="ru-RU" sz="3200" dirty="0" smtClean="0"/>
          </a:p>
          <a:p>
            <a:pPr algn="just"/>
            <a:r>
              <a:rPr lang="ru-RU" sz="5400" dirty="0" smtClean="0"/>
              <a:t>Вечно думая над смыслом,</a:t>
            </a:r>
          </a:p>
          <a:p>
            <a:pPr algn="just"/>
            <a:r>
              <a:rPr lang="ru-RU" sz="5400" dirty="0" smtClean="0"/>
              <a:t>Изогнулся коромыслом.</a:t>
            </a:r>
            <a:endParaRPr lang="ru-RU" sz="5400" dirty="0"/>
          </a:p>
        </p:txBody>
      </p:sp>
      <p:sp>
        <p:nvSpPr>
          <p:cNvPr id="4" name="Пятиугольник 3"/>
          <p:cNvSpPr/>
          <p:nvPr/>
        </p:nvSpPr>
        <p:spPr>
          <a:xfrm>
            <a:off x="3857569" y="5013176"/>
            <a:ext cx="1944216" cy="864096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1"/>
                </a:solidFill>
                <a:hlinkClick r:id="rId2" action="ppaction://hlinksldjump"/>
              </a:rPr>
              <a:t>Ответ</a:t>
            </a:r>
            <a:endParaRPr lang="ru-RU" sz="28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3400" y="260648"/>
            <a:ext cx="7851648" cy="1152128"/>
          </a:xfrm>
        </p:spPr>
        <p:txBody>
          <a:bodyPr/>
          <a:lstStyle/>
          <a:p>
            <a:pPr algn="ctr"/>
            <a:r>
              <a:rPr lang="ru-RU" dirty="0" smtClean="0"/>
              <a:t>ЗАГАДКА</a:t>
            </a:r>
            <a:endParaRPr lang="ru-RU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784976" cy="3496352"/>
          </a:xfrm>
        </p:spPr>
        <p:txBody>
          <a:bodyPr>
            <a:normAutofit/>
          </a:bodyPr>
          <a:lstStyle/>
          <a:p>
            <a:pPr algn="just"/>
            <a:endParaRPr lang="ru-RU" sz="3600" dirty="0" smtClean="0"/>
          </a:p>
          <a:p>
            <a:pPr algn="just"/>
            <a:r>
              <a:rPr lang="ru-RU" sz="5400" dirty="0" smtClean="0"/>
              <a:t>Под гору коняшка, а в гору деревяшка.</a:t>
            </a:r>
            <a:endParaRPr lang="ru-RU" sz="5400" dirty="0"/>
          </a:p>
        </p:txBody>
      </p:sp>
      <p:sp>
        <p:nvSpPr>
          <p:cNvPr id="4" name="Пятиугольник 3"/>
          <p:cNvSpPr/>
          <p:nvPr/>
        </p:nvSpPr>
        <p:spPr>
          <a:xfrm>
            <a:off x="3857569" y="5013176"/>
            <a:ext cx="1944216" cy="864096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1"/>
                </a:solidFill>
                <a:hlinkClick r:id="rId2" action="ppaction://hlinksldjump"/>
              </a:rPr>
              <a:t>Ответ</a:t>
            </a:r>
            <a:endParaRPr lang="ru-RU" sz="28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3400" y="260648"/>
            <a:ext cx="7851648" cy="1152128"/>
          </a:xfrm>
        </p:spPr>
        <p:txBody>
          <a:bodyPr/>
          <a:lstStyle/>
          <a:p>
            <a:pPr algn="ctr"/>
            <a:r>
              <a:rPr lang="ru-RU" dirty="0" smtClean="0"/>
              <a:t>МЕТАГРАММА</a:t>
            </a:r>
            <a:endParaRPr lang="ru-RU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784976" cy="3496352"/>
          </a:xfrm>
        </p:spPr>
        <p:txBody>
          <a:bodyPr>
            <a:normAutofit/>
          </a:bodyPr>
          <a:lstStyle/>
          <a:p>
            <a:pPr algn="just"/>
            <a:endParaRPr lang="ru-RU" sz="3600" dirty="0" smtClean="0"/>
          </a:p>
          <a:p>
            <a:pPr algn="just"/>
            <a:r>
              <a:rPr lang="ru-RU" sz="4000" dirty="0" smtClean="0"/>
              <a:t>Со звуком </a:t>
            </a:r>
            <a:r>
              <a:rPr lang="en-US" sz="4000" dirty="0" smtClean="0"/>
              <a:t>[</a:t>
            </a:r>
            <a:r>
              <a:rPr lang="ru-RU" sz="4000" dirty="0" smtClean="0"/>
              <a:t>л</a:t>
            </a:r>
            <a:r>
              <a:rPr lang="en-US" sz="4000" dirty="0" smtClean="0"/>
              <a:t>`]</a:t>
            </a:r>
            <a:r>
              <a:rPr lang="ru-RU" sz="4000" dirty="0" smtClean="0"/>
              <a:t> лежит он под землей,</a:t>
            </a:r>
          </a:p>
          <a:p>
            <a:pPr algn="just"/>
            <a:r>
              <a:rPr lang="ru-RU" sz="4000" dirty="0" smtClean="0"/>
              <a:t>А с твердым </a:t>
            </a:r>
            <a:r>
              <a:rPr lang="en-US" sz="4000" dirty="0" smtClean="0"/>
              <a:t>[</a:t>
            </a:r>
            <a:r>
              <a:rPr lang="ru-RU" sz="4000" dirty="0" smtClean="0"/>
              <a:t>л</a:t>
            </a:r>
            <a:r>
              <a:rPr lang="en-US" sz="4000" dirty="0" smtClean="0"/>
              <a:t>]</a:t>
            </a:r>
            <a:r>
              <a:rPr lang="ru-RU" sz="4000" dirty="0" smtClean="0"/>
              <a:t> есть в комнате любой.</a:t>
            </a:r>
            <a:endParaRPr lang="ru-RU" sz="4000" dirty="0"/>
          </a:p>
        </p:txBody>
      </p:sp>
      <p:sp>
        <p:nvSpPr>
          <p:cNvPr id="4" name="Пятиугольник 3"/>
          <p:cNvSpPr/>
          <p:nvPr/>
        </p:nvSpPr>
        <p:spPr>
          <a:xfrm>
            <a:off x="3857569" y="5013176"/>
            <a:ext cx="1944216" cy="864096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1"/>
                </a:solidFill>
                <a:hlinkClick r:id="rId2" action="ppaction://hlinksldjump"/>
              </a:rPr>
              <a:t>Ответ</a:t>
            </a:r>
            <a:endParaRPr lang="ru-RU" sz="28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3400" y="476672"/>
            <a:ext cx="7851648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КАК ЭТО СКАЗАТЬ ПО-РУССКИ?</a:t>
            </a:r>
            <a:endParaRPr lang="ru-RU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59024" y="1916832"/>
            <a:ext cx="8784976" cy="3136312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3600" dirty="0" smtClean="0"/>
              <a:t>МАНУСКРИПТ - ...;</a:t>
            </a:r>
          </a:p>
          <a:p>
            <a:pPr marL="914400" indent="-914400" algn="just">
              <a:buFont typeface="+mj-lt"/>
              <a:buAutoNum type="arabicPeriod"/>
            </a:pPr>
            <a:r>
              <a:rPr lang="ru-RU" sz="3600" dirty="0" smtClean="0"/>
              <a:t>ФОЛИАНТ - ...;</a:t>
            </a:r>
          </a:p>
          <a:p>
            <a:pPr marL="914400" indent="-914400" algn="just">
              <a:buFont typeface="+mj-lt"/>
              <a:buAutoNum type="arabicPeriod"/>
            </a:pPr>
            <a:r>
              <a:rPr lang="ru-RU" sz="3600" dirty="0" smtClean="0"/>
              <a:t>БАРТЕР - ...;</a:t>
            </a:r>
          </a:p>
          <a:p>
            <a:pPr marL="914400" indent="-914400" algn="just">
              <a:buFont typeface="+mj-lt"/>
              <a:buAutoNum type="arabicPeriod"/>
            </a:pPr>
            <a:r>
              <a:rPr lang="ru-RU" sz="3600" dirty="0" smtClean="0"/>
              <a:t>БРОКЕР - ... ?</a:t>
            </a:r>
          </a:p>
          <a:p>
            <a:pPr marL="914400" indent="-914400" algn="just">
              <a:buAutoNum type="arabicPeriod"/>
            </a:pPr>
            <a:endParaRPr lang="ru-RU" sz="5400" dirty="0"/>
          </a:p>
        </p:txBody>
      </p:sp>
      <p:sp>
        <p:nvSpPr>
          <p:cNvPr id="4" name="Пятиугольник 3"/>
          <p:cNvSpPr/>
          <p:nvPr/>
        </p:nvSpPr>
        <p:spPr>
          <a:xfrm>
            <a:off x="3857569" y="5013176"/>
            <a:ext cx="1944216" cy="864096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1"/>
                </a:solidFill>
                <a:hlinkClick r:id="rId2" action="ppaction://hlinksldjump"/>
              </a:rPr>
              <a:t>Ответ</a:t>
            </a:r>
            <a:endParaRPr lang="ru-RU" sz="28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3400" y="260648"/>
            <a:ext cx="7851648" cy="1152128"/>
          </a:xfrm>
        </p:spPr>
        <p:txBody>
          <a:bodyPr/>
          <a:lstStyle/>
          <a:p>
            <a:pPr algn="ctr"/>
            <a:r>
              <a:rPr lang="ru-RU" dirty="0" smtClean="0"/>
              <a:t>ЗАГАДКА</a:t>
            </a:r>
            <a:endParaRPr lang="ru-RU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784976" cy="3496352"/>
          </a:xfrm>
        </p:spPr>
        <p:txBody>
          <a:bodyPr>
            <a:normAutofit/>
          </a:bodyPr>
          <a:lstStyle/>
          <a:p>
            <a:pPr algn="just"/>
            <a:endParaRPr lang="ru-RU" sz="3200" dirty="0" smtClean="0"/>
          </a:p>
          <a:p>
            <a:pPr algn="just"/>
            <a:r>
              <a:rPr lang="ru-RU" sz="5400" dirty="0" smtClean="0"/>
              <a:t>Так и хочется ему</a:t>
            </a:r>
          </a:p>
          <a:p>
            <a:pPr algn="just"/>
            <a:r>
              <a:rPr lang="ru-RU" sz="5400" dirty="0" smtClean="0"/>
              <a:t>Разъяснить нам, что к чему.</a:t>
            </a:r>
            <a:endParaRPr lang="ru-RU" sz="5400" dirty="0"/>
          </a:p>
        </p:txBody>
      </p:sp>
      <p:sp>
        <p:nvSpPr>
          <p:cNvPr id="4" name="Пятиугольник 3"/>
          <p:cNvSpPr/>
          <p:nvPr/>
        </p:nvSpPr>
        <p:spPr>
          <a:xfrm>
            <a:off x="3857569" y="5013176"/>
            <a:ext cx="1944216" cy="864096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1"/>
                </a:solidFill>
                <a:hlinkClick r:id="rId2" action="ppaction://hlinksldjump"/>
              </a:rPr>
              <a:t>Ответ</a:t>
            </a:r>
            <a:endParaRPr lang="ru-RU" sz="28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3400" y="260648"/>
            <a:ext cx="7851648" cy="1152128"/>
          </a:xfrm>
        </p:spPr>
        <p:txBody>
          <a:bodyPr/>
          <a:lstStyle/>
          <a:p>
            <a:pPr algn="ctr"/>
            <a:endParaRPr lang="ru-RU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784976" cy="3496352"/>
          </a:xfrm>
        </p:spPr>
        <p:txBody>
          <a:bodyPr>
            <a:normAutofit/>
          </a:bodyPr>
          <a:lstStyle/>
          <a:p>
            <a:pPr algn="just"/>
            <a:endParaRPr lang="ru-RU" sz="3200" dirty="0" smtClean="0"/>
          </a:p>
          <a:p>
            <a:pPr algn="just"/>
            <a:r>
              <a:rPr lang="ru-RU" sz="6000" dirty="0" smtClean="0"/>
              <a:t>Назовите сложное слово с тремя корнями.</a:t>
            </a:r>
            <a:endParaRPr lang="ru-RU" sz="6000" dirty="0"/>
          </a:p>
        </p:txBody>
      </p:sp>
      <p:sp>
        <p:nvSpPr>
          <p:cNvPr id="4" name="Пятиугольник 3"/>
          <p:cNvSpPr/>
          <p:nvPr/>
        </p:nvSpPr>
        <p:spPr>
          <a:xfrm>
            <a:off x="3857569" y="5013176"/>
            <a:ext cx="1944216" cy="864096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1"/>
                </a:solidFill>
                <a:hlinkClick r:id="rId2" action="ppaction://hlinksldjump"/>
              </a:rPr>
              <a:t>Ответ</a:t>
            </a:r>
            <a:endParaRPr lang="ru-RU" sz="28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3400" y="260648"/>
            <a:ext cx="7851648" cy="1152128"/>
          </a:xfrm>
        </p:spPr>
        <p:txBody>
          <a:bodyPr/>
          <a:lstStyle/>
          <a:p>
            <a:pPr algn="ctr"/>
            <a:r>
              <a:rPr lang="ru-RU" dirty="0" smtClean="0"/>
              <a:t>ЗАГАДКА</a:t>
            </a:r>
            <a:endParaRPr lang="ru-RU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784976" cy="3496352"/>
          </a:xfrm>
        </p:spPr>
        <p:txBody>
          <a:bodyPr>
            <a:normAutofit/>
          </a:bodyPr>
          <a:lstStyle/>
          <a:p>
            <a:pPr algn="just"/>
            <a:endParaRPr lang="ru-RU" sz="3200" dirty="0" smtClean="0"/>
          </a:p>
          <a:p>
            <a:pPr algn="just"/>
            <a:r>
              <a:rPr lang="ru-RU" sz="5400" dirty="0" smtClean="0"/>
              <a:t>Загораживает путь,</a:t>
            </a:r>
          </a:p>
          <a:p>
            <a:pPr algn="just"/>
            <a:r>
              <a:rPr lang="ru-RU" sz="5400" dirty="0" smtClean="0"/>
              <a:t>Педлагает отдохнуть.</a:t>
            </a:r>
            <a:endParaRPr lang="ru-RU" sz="5400" dirty="0"/>
          </a:p>
        </p:txBody>
      </p:sp>
      <p:sp>
        <p:nvSpPr>
          <p:cNvPr id="4" name="Пятиугольник 3"/>
          <p:cNvSpPr/>
          <p:nvPr/>
        </p:nvSpPr>
        <p:spPr>
          <a:xfrm>
            <a:off x="3857569" y="5013176"/>
            <a:ext cx="1944216" cy="864096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1"/>
                </a:solidFill>
                <a:hlinkClick r:id="rId2" action="ppaction://hlinksldjump"/>
              </a:rPr>
              <a:t>Ответ</a:t>
            </a:r>
            <a:endParaRPr lang="ru-RU" sz="28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3400" y="260648"/>
            <a:ext cx="7851648" cy="1152128"/>
          </a:xfrm>
        </p:spPr>
        <p:txBody>
          <a:bodyPr/>
          <a:lstStyle/>
          <a:p>
            <a:pPr algn="ctr"/>
            <a:endParaRPr lang="ru-RU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784976" cy="3496352"/>
          </a:xfrm>
        </p:spPr>
        <p:txBody>
          <a:bodyPr>
            <a:normAutofit/>
          </a:bodyPr>
          <a:lstStyle/>
          <a:p>
            <a:pPr algn="just"/>
            <a:endParaRPr lang="ru-RU" sz="3200" dirty="0" smtClean="0"/>
          </a:p>
          <a:p>
            <a:pPr algn="just"/>
            <a:r>
              <a:rPr lang="ru-RU" sz="6000" dirty="0" smtClean="0"/>
              <a:t>Кого в Древней Руси называли вратарем?</a:t>
            </a:r>
            <a:endParaRPr lang="ru-RU" sz="6000" dirty="0"/>
          </a:p>
        </p:txBody>
      </p:sp>
      <p:sp>
        <p:nvSpPr>
          <p:cNvPr id="4" name="Пятиугольник 3"/>
          <p:cNvSpPr/>
          <p:nvPr/>
        </p:nvSpPr>
        <p:spPr>
          <a:xfrm>
            <a:off x="3857569" y="5013176"/>
            <a:ext cx="1944216" cy="864096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1"/>
                </a:solidFill>
                <a:hlinkClick r:id="rId2" action="ppaction://hlinksldjump"/>
              </a:rPr>
              <a:t>Ответ</a:t>
            </a:r>
            <a:endParaRPr lang="ru-RU" sz="28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3400" y="260648"/>
            <a:ext cx="7851648" cy="1152128"/>
          </a:xfrm>
        </p:spPr>
        <p:txBody>
          <a:bodyPr/>
          <a:lstStyle/>
          <a:p>
            <a:pPr algn="ctr"/>
            <a:r>
              <a:rPr lang="ru-RU" dirty="0" smtClean="0"/>
              <a:t>ЗАГАДКА</a:t>
            </a:r>
            <a:endParaRPr lang="ru-RU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784976" cy="3496352"/>
          </a:xfrm>
        </p:spPr>
        <p:txBody>
          <a:bodyPr>
            <a:normAutofit/>
          </a:bodyPr>
          <a:lstStyle/>
          <a:p>
            <a:pPr algn="just"/>
            <a:endParaRPr lang="ru-RU" sz="3200" dirty="0" smtClean="0"/>
          </a:p>
          <a:p>
            <a:pPr algn="just"/>
            <a:r>
              <a:rPr lang="ru-RU" sz="4800" dirty="0" smtClean="0"/>
              <a:t>Бурным чувствам нет конца:</a:t>
            </a:r>
          </a:p>
          <a:p>
            <a:pPr algn="just"/>
            <a:r>
              <a:rPr lang="ru-RU" sz="4800" dirty="0" smtClean="0"/>
              <a:t>Буйный нрав у молодца.</a:t>
            </a:r>
            <a:endParaRPr lang="ru-RU" sz="4800" dirty="0"/>
          </a:p>
        </p:txBody>
      </p:sp>
      <p:sp>
        <p:nvSpPr>
          <p:cNvPr id="4" name="Пятиугольник 3"/>
          <p:cNvSpPr/>
          <p:nvPr/>
        </p:nvSpPr>
        <p:spPr>
          <a:xfrm>
            <a:off x="3857569" y="5013176"/>
            <a:ext cx="1944216" cy="864096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1"/>
                </a:solidFill>
                <a:hlinkClick r:id="rId2" action="ppaction://hlinksldjump"/>
              </a:rPr>
              <a:t>Ответ</a:t>
            </a:r>
            <a:endParaRPr lang="ru-RU" sz="28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3400" y="260648"/>
            <a:ext cx="7851648" cy="1152128"/>
          </a:xfrm>
        </p:spPr>
        <p:txBody>
          <a:bodyPr/>
          <a:lstStyle/>
          <a:p>
            <a:pPr algn="ctr"/>
            <a:endParaRPr lang="ru-RU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784976" cy="3496352"/>
          </a:xfrm>
        </p:spPr>
        <p:txBody>
          <a:bodyPr>
            <a:normAutofit/>
          </a:bodyPr>
          <a:lstStyle/>
          <a:p>
            <a:pPr algn="just"/>
            <a:endParaRPr lang="ru-RU" sz="3200" dirty="0" smtClean="0"/>
          </a:p>
          <a:p>
            <a:pPr algn="just"/>
            <a:r>
              <a:rPr lang="ru-RU" sz="6000" dirty="0" smtClean="0"/>
              <a:t>В землю — крошки, из земли — лепешки.</a:t>
            </a:r>
            <a:endParaRPr lang="ru-RU" sz="6000" dirty="0"/>
          </a:p>
        </p:txBody>
      </p:sp>
      <p:sp>
        <p:nvSpPr>
          <p:cNvPr id="4" name="Пятиугольник 3">
            <a:hlinkClick r:id="rId2" action="ppaction://hlinksldjump"/>
          </p:cNvPr>
          <p:cNvSpPr/>
          <p:nvPr/>
        </p:nvSpPr>
        <p:spPr>
          <a:xfrm>
            <a:off x="3857569" y="5013176"/>
            <a:ext cx="1944216" cy="864096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1"/>
                </a:solidFill>
              </a:rPr>
              <a:t>Ответ</a:t>
            </a:r>
            <a:endParaRPr lang="ru-RU" sz="28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3400" y="260648"/>
            <a:ext cx="7851648" cy="1152128"/>
          </a:xfrm>
        </p:spPr>
        <p:txBody>
          <a:bodyPr/>
          <a:lstStyle/>
          <a:p>
            <a:pPr algn="ctr"/>
            <a:r>
              <a:rPr lang="ru-RU" dirty="0" smtClean="0"/>
              <a:t>ЗАГАДКА</a:t>
            </a:r>
            <a:endParaRPr lang="ru-RU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784976" cy="3496352"/>
          </a:xfrm>
        </p:spPr>
        <p:txBody>
          <a:bodyPr>
            <a:normAutofit fontScale="85000" lnSpcReduction="20000"/>
          </a:bodyPr>
          <a:lstStyle/>
          <a:p>
            <a:pPr algn="just"/>
            <a:endParaRPr lang="ru-RU" sz="3200" dirty="0" smtClean="0"/>
          </a:p>
          <a:p>
            <a:pPr algn="just"/>
            <a:r>
              <a:rPr lang="ru-RU" sz="5400" dirty="0" smtClean="0"/>
              <a:t>Стоят три кумушки рядком,</a:t>
            </a:r>
          </a:p>
          <a:p>
            <a:pPr algn="just"/>
            <a:r>
              <a:rPr lang="ru-RU" sz="5400" dirty="0" smtClean="0"/>
              <a:t>Ведут беседу, но – тайком,</a:t>
            </a:r>
          </a:p>
          <a:p>
            <a:pPr algn="just"/>
            <a:r>
              <a:rPr lang="ru-RU" sz="5400" dirty="0" smtClean="0"/>
              <a:t>Какими-то далекими,</a:t>
            </a:r>
          </a:p>
          <a:p>
            <a:pPr algn="just"/>
            <a:r>
              <a:rPr lang="ru-RU" sz="5400" dirty="0" smtClean="0"/>
              <a:t>Туманными намеками.</a:t>
            </a:r>
            <a:endParaRPr lang="ru-RU" sz="5400" dirty="0"/>
          </a:p>
        </p:txBody>
      </p:sp>
      <p:sp>
        <p:nvSpPr>
          <p:cNvPr id="4" name="Пятиугольник 3"/>
          <p:cNvSpPr/>
          <p:nvPr/>
        </p:nvSpPr>
        <p:spPr>
          <a:xfrm>
            <a:off x="3857569" y="5013176"/>
            <a:ext cx="1944216" cy="864096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1"/>
                </a:solidFill>
                <a:hlinkClick r:id="rId2" action="ppaction://hlinksldjump"/>
              </a:rPr>
              <a:t>Ответ</a:t>
            </a:r>
            <a:endParaRPr lang="ru-RU" sz="28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3400" y="260648"/>
            <a:ext cx="7851648" cy="1152128"/>
          </a:xfrm>
        </p:spPr>
        <p:txBody>
          <a:bodyPr/>
          <a:lstStyle/>
          <a:p>
            <a:pPr algn="ctr"/>
            <a:r>
              <a:rPr lang="ru-RU" dirty="0" smtClean="0"/>
              <a:t>НАЧНИТЕ ПОСЛОВИЦУ</a:t>
            </a:r>
            <a:endParaRPr lang="ru-RU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784976" cy="3496352"/>
          </a:xfrm>
        </p:spPr>
        <p:txBody>
          <a:bodyPr>
            <a:normAutofit/>
          </a:bodyPr>
          <a:lstStyle/>
          <a:p>
            <a:pPr algn="just"/>
            <a:endParaRPr lang="ru-RU" sz="3200" dirty="0" smtClean="0"/>
          </a:p>
          <a:p>
            <a:pPr algn="just"/>
            <a:r>
              <a:rPr lang="ru-RU" sz="5400" dirty="0" smtClean="0"/>
              <a:t> . . . ТЕМ БОЛЬШЕ ДРОВ.</a:t>
            </a:r>
            <a:endParaRPr lang="ru-RU" sz="5400" dirty="0"/>
          </a:p>
        </p:txBody>
      </p:sp>
      <p:sp>
        <p:nvSpPr>
          <p:cNvPr id="4" name="Пятиугольник 3"/>
          <p:cNvSpPr/>
          <p:nvPr/>
        </p:nvSpPr>
        <p:spPr>
          <a:xfrm>
            <a:off x="3857569" y="5013176"/>
            <a:ext cx="1944216" cy="864096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1"/>
                </a:solidFill>
                <a:hlinkClick r:id="rId2" action="ppaction://hlinksldjump"/>
              </a:rPr>
              <a:t>Ответ</a:t>
            </a:r>
            <a:endParaRPr lang="ru-RU" sz="28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В русском языке среди терминов родства есть слова </a:t>
            </a:r>
            <a:r>
              <a:rPr lang="ru-RU" sz="4400" i="1" dirty="0" smtClean="0"/>
              <a:t>деверь зять свояк шурин. </a:t>
            </a:r>
            <a:r>
              <a:rPr lang="ru-RU" sz="4400" dirty="0" smtClean="0"/>
              <a:t>Что они означают?</a:t>
            </a:r>
            <a:endParaRPr lang="ru-RU" sz="4400" dirty="0"/>
          </a:p>
        </p:txBody>
      </p:sp>
      <p:sp>
        <p:nvSpPr>
          <p:cNvPr id="4" name="Пятиугольник 3">
            <a:hlinkClick r:id="rId2" action="ppaction://hlinksldjump"/>
          </p:cNvPr>
          <p:cNvSpPr/>
          <p:nvPr/>
        </p:nvSpPr>
        <p:spPr>
          <a:xfrm>
            <a:off x="3857569" y="5013176"/>
            <a:ext cx="1944216" cy="864096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1"/>
                </a:solidFill>
              </a:rPr>
              <a:t>Ответ</a:t>
            </a:r>
            <a:endParaRPr lang="ru-RU" sz="28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Топот тише... тешит топот 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b="1" dirty="0" smtClean="0"/>
              <a:t>Хорош шорох...  хорош шорох 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b="1" dirty="0" smtClean="0"/>
              <a:t>Хаос елок ... (колесо, ах)! 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b="1" dirty="0" smtClean="0"/>
              <a:t>Озер греза... озер греза 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b="1" dirty="0" smtClean="0"/>
              <a:t>Тина манит... 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b="1" dirty="0" smtClean="0"/>
              <a:t>Туча... чуть, 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b="1" dirty="0" smtClean="0"/>
              <a:t>А луна тонула, 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b="1" dirty="0" smtClean="0"/>
              <a:t>И нет тени! 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b="1" dirty="0" smtClean="0"/>
              <a:t>Еду ... сани... на суде... 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b="1" dirty="0" smtClean="0"/>
              <a:t>Топот тише: тешит топот: 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b="1" dirty="0" smtClean="0"/>
              <a:t>Хорош шорох: хорош шорох... 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b="1" dirty="0" smtClean="0"/>
              <a:t>Темь опять: я - память! 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b="1" dirty="0" smtClean="0"/>
              <a:t>Ель опять: я - поле! 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b="1" dirty="0" smtClean="0"/>
              <a:t>О, мимо! мимо! 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b="1" dirty="0" smtClean="0"/>
              <a:t>А город? А город? О дорога! дорога. </a:t>
            </a:r>
            <a:endParaRPr lang="ru-RU" dirty="0" smtClean="0"/>
          </a:p>
          <a:p>
            <a:r>
              <a:rPr lang="ru-RU" b="1" dirty="0" smtClean="0"/>
              <a:t>(Валерий Брюсов)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Content Placeholder 5" descr="Picture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26372" y="1935163"/>
            <a:ext cx="3691255" cy="4389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91944"/>
          </a:xfrm>
        </p:spPr>
        <p:txBody>
          <a:bodyPr/>
          <a:lstStyle/>
          <a:p>
            <a:pPr algn="just"/>
            <a:r>
              <a:rPr lang="ru-RU" sz="3200" dirty="0" smtClean="0"/>
              <a:t>Вчера ко мне пришёл странный человек и попросил: «Завтра мне надо выступать перед публикой. Напишите мне текст.  Только прошу вас: не используйте звук «р»  – я его произношу не совсем правильно, а также забудьте про «ш» и «ж» – я всё равно скажу вместо них «с» и «з». Да, и ещё... Меня вчера укусила оса, и видите – я еле шевелю губами. Так что исключите «п», «б» и «м». Справитесь до завтра?»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333375"/>
          <a:ext cx="8229600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10" dirty="0">
                          <a:latin typeface="Times New Roman"/>
                          <a:ea typeface="Calibri"/>
                        </a:rPr>
                        <a:t>слова нейтральные, не обладающие оценкой</a:t>
                      </a:r>
                      <a:endParaRPr lang="ru-RU" sz="2000" spc="1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10" dirty="0">
                          <a:latin typeface="Times New Roman"/>
                          <a:ea typeface="Calibri"/>
                        </a:rPr>
                        <a:t>слова с отрицательной оценкой</a:t>
                      </a:r>
                      <a:endParaRPr lang="ru-RU" sz="2000" spc="1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10" dirty="0">
                          <a:latin typeface="Times New Roman"/>
                          <a:ea typeface="Calibri"/>
                        </a:rPr>
                        <a:t>слова с положительной оценкой</a:t>
                      </a:r>
                      <a:endParaRPr lang="ru-RU" sz="2000" spc="1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" dirty="0">
                          <a:latin typeface="Times New Roman"/>
                          <a:ea typeface="Calibri"/>
                        </a:rPr>
                        <a:t>Работники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" dirty="0">
                          <a:latin typeface="Times New Roman"/>
                          <a:ea typeface="Calibri"/>
                        </a:rPr>
                        <a:t>Ограбление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" dirty="0">
                          <a:latin typeface="Times New Roman"/>
                          <a:ea typeface="Calibri"/>
                        </a:rPr>
                        <a:t>Единомышленник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" dirty="0">
                          <a:latin typeface="Times New Roman"/>
                          <a:ea typeface="Calibri"/>
                        </a:rPr>
                        <a:t>Случай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" dirty="0">
                          <a:latin typeface="Times New Roman"/>
                          <a:ea typeface="Calibri"/>
                        </a:rPr>
                        <a:t>Диета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" dirty="0">
                          <a:latin typeface="Times New Roman"/>
                          <a:ea typeface="Calibri"/>
                        </a:rPr>
                        <a:t>Уголовный кодекс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" dirty="0">
                          <a:latin typeface="Times New Roman"/>
                          <a:ea typeface="Calibri"/>
                        </a:rPr>
                        <a:t>Гражданский кодекс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" dirty="0">
                          <a:latin typeface="Times New Roman"/>
                          <a:ea typeface="Calibri"/>
                        </a:rPr>
                        <a:t>Соучастник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" dirty="0">
                          <a:latin typeface="Times New Roman"/>
                          <a:ea typeface="Calibri"/>
                        </a:rPr>
                        <a:t>Сотрудничество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" dirty="0">
                          <a:latin typeface="Times New Roman"/>
                          <a:ea typeface="Calibri"/>
                        </a:rPr>
                        <a:t>работа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" dirty="0">
                          <a:latin typeface="Times New Roman"/>
                          <a:ea typeface="Calibri"/>
                        </a:rPr>
                        <a:t>Похождения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" dirty="0">
                          <a:latin typeface="Times New Roman"/>
                          <a:ea typeface="Calibri"/>
                        </a:rPr>
                        <a:t>деляги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" dirty="0">
                          <a:latin typeface="Times New Roman"/>
                          <a:ea typeface="Calibri"/>
                        </a:rPr>
                        <a:t>сборище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" dirty="0">
                          <a:latin typeface="Times New Roman"/>
                          <a:ea typeface="Calibri"/>
                        </a:rPr>
                        <a:t>проделки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" dirty="0">
                          <a:latin typeface="Times New Roman"/>
                          <a:ea typeface="Calibri"/>
                        </a:rPr>
                        <a:t>Подвиги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" dirty="0">
                          <a:latin typeface="Times New Roman"/>
                          <a:ea typeface="Calibri"/>
                        </a:rPr>
                        <a:t>труженики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" dirty="0">
                          <a:latin typeface="Times New Roman"/>
                          <a:ea typeface="Calibri"/>
                        </a:rPr>
                        <a:t>содружество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" dirty="0">
                          <a:latin typeface="Times New Roman"/>
                          <a:ea typeface="Calibri"/>
                        </a:rPr>
                        <a:t>помощник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Используя данные рифмы, сочините стихотворение.</a:t>
            </a:r>
          </a:p>
          <a:p>
            <a:pPr>
              <a:buNone/>
            </a:pPr>
            <a:r>
              <a:rPr lang="ru-RU" dirty="0" smtClean="0"/>
              <a:t>______________________________________________ случайный</a:t>
            </a:r>
          </a:p>
          <a:p>
            <a:pPr>
              <a:buNone/>
            </a:pPr>
            <a:r>
              <a:rPr lang="ru-RU" dirty="0" smtClean="0"/>
              <a:t>___________________________________________________ дана</a:t>
            </a:r>
          </a:p>
          <a:p>
            <a:pPr>
              <a:buNone/>
            </a:pPr>
            <a:r>
              <a:rPr lang="ru-RU" dirty="0" smtClean="0"/>
              <a:t>_________________________________________________ тайной</a:t>
            </a:r>
          </a:p>
          <a:p>
            <a:pPr>
              <a:buNone/>
            </a:pPr>
            <a:r>
              <a:rPr lang="ru-RU" dirty="0" smtClean="0"/>
              <a:t>________________________________________________осуждена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________________________________________________ властью</a:t>
            </a:r>
          </a:p>
          <a:p>
            <a:pPr>
              <a:buNone/>
            </a:pPr>
            <a:r>
              <a:rPr lang="ru-RU" dirty="0" smtClean="0"/>
              <a:t>________________________________________________ воззвал</a:t>
            </a:r>
          </a:p>
          <a:p>
            <a:pPr>
              <a:buNone/>
            </a:pPr>
            <a:r>
              <a:rPr lang="ru-RU" dirty="0" smtClean="0"/>
              <a:t>_______________________________________________ страстью</a:t>
            </a:r>
          </a:p>
          <a:p>
            <a:pPr>
              <a:buNone/>
            </a:pPr>
            <a:r>
              <a:rPr lang="ru-RU" dirty="0" smtClean="0"/>
              <a:t>_____________________________________________ взволновал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_________________________________________________ мною</a:t>
            </a:r>
          </a:p>
          <a:p>
            <a:pPr>
              <a:buNone/>
            </a:pPr>
            <a:r>
              <a:rPr lang="ru-RU" dirty="0" smtClean="0"/>
              <a:t>___________________________________________________ ум</a:t>
            </a:r>
          </a:p>
          <a:p>
            <a:pPr>
              <a:buNone/>
            </a:pPr>
            <a:r>
              <a:rPr lang="ru-RU" dirty="0" smtClean="0"/>
              <a:t>________________________________________________ тоскою</a:t>
            </a:r>
          </a:p>
          <a:p>
            <a:pPr>
              <a:buNone/>
            </a:pPr>
            <a:r>
              <a:rPr lang="ru-RU" dirty="0" smtClean="0"/>
              <a:t>__________________________________________________ шум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135960"/>
          </a:xfrm>
        </p:spPr>
        <p:txBody>
          <a:bodyPr/>
          <a:lstStyle/>
          <a:p>
            <a:pPr fontAlgn="base">
              <a:buNone/>
            </a:pPr>
            <a:r>
              <a:rPr lang="ru-RU" sz="2800" dirty="0" smtClean="0"/>
              <a:t>Дар напрасный, дар случайный,</a:t>
            </a:r>
            <a:br>
              <a:rPr lang="ru-RU" sz="2800" dirty="0" smtClean="0"/>
            </a:br>
            <a:r>
              <a:rPr lang="ru-RU" sz="2800" dirty="0" smtClean="0"/>
              <a:t>Жизнь, зачем ты мне дана?</a:t>
            </a:r>
            <a:br>
              <a:rPr lang="ru-RU" sz="2800" dirty="0" smtClean="0"/>
            </a:br>
            <a:r>
              <a:rPr lang="ru-RU" sz="2800" dirty="0" smtClean="0"/>
              <a:t>Иль зачем судьбою тайной</a:t>
            </a:r>
            <a:br>
              <a:rPr lang="ru-RU" sz="2800" dirty="0" smtClean="0"/>
            </a:br>
            <a:r>
              <a:rPr lang="ru-RU" sz="2800" dirty="0" smtClean="0"/>
              <a:t>Ты на казнь осуждена?</a:t>
            </a:r>
          </a:p>
          <a:p>
            <a:pPr fontAlgn="base">
              <a:buNone/>
            </a:pPr>
            <a:r>
              <a:rPr lang="ru-RU" sz="2800" dirty="0" smtClean="0"/>
              <a:t>Кто меня враждебной властью</a:t>
            </a:r>
            <a:br>
              <a:rPr lang="ru-RU" sz="2800" dirty="0" smtClean="0"/>
            </a:br>
            <a:r>
              <a:rPr lang="ru-RU" sz="2800" dirty="0" smtClean="0"/>
              <a:t>Из ничтожества воззвал,</a:t>
            </a:r>
            <a:br>
              <a:rPr lang="ru-RU" sz="2800" dirty="0" smtClean="0"/>
            </a:br>
            <a:r>
              <a:rPr lang="ru-RU" sz="2800" dirty="0" smtClean="0"/>
              <a:t>Душу мне наполнил страстью,</a:t>
            </a:r>
            <a:br>
              <a:rPr lang="ru-RU" sz="2800" dirty="0" smtClean="0"/>
            </a:br>
            <a:r>
              <a:rPr lang="ru-RU" sz="2800" dirty="0" smtClean="0"/>
              <a:t>Ум сомненьем взволновал?..</a:t>
            </a:r>
          </a:p>
          <a:p>
            <a:pPr fontAlgn="base">
              <a:buNone/>
            </a:pPr>
            <a:r>
              <a:rPr lang="ru-RU" sz="2800" dirty="0" smtClean="0"/>
              <a:t>Цели нет передо мною:</a:t>
            </a:r>
            <a:br>
              <a:rPr lang="ru-RU" sz="2800" dirty="0" smtClean="0"/>
            </a:br>
            <a:r>
              <a:rPr lang="ru-RU" sz="2800" dirty="0" smtClean="0"/>
              <a:t>Сердце пусто, празден ум,</a:t>
            </a:r>
            <a:br>
              <a:rPr lang="ru-RU" sz="2800" dirty="0" smtClean="0"/>
            </a:br>
            <a:r>
              <a:rPr lang="ru-RU" sz="2800" dirty="0" smtClean="0"/>
              <a:t>И томит меня тоскою</a:t>
            </a:r>
            <a:br>
              <a:rPr lang="ru-RU" sz="2800" dirty="0" smtClean="0"/>
            </a:br>
            <a:r>
              <a:rPr lang="ru-RU" sz="2800" dirty="0" smtClean="0"/>
              <a:t>Однозвучный жизни шум. (А.С.Пушкин)</a:t>
            </a:r>
          </a:p>
          <a:p>
            <a:r>
              <a:rPr lang="ru-RU" sz="2800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9600" b="1" dirty="0" smtClean="0"/>
              <a:t>Ответ</a:t>
            </a:r>
            <a:endParaRPr lang="ru-RU" sz="9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8000" b="1" dirty="0" smtClean="0"/>
              <a:t>Пирог – порог </a:t>
            </a:r>
            <a:endParaRPr lang="ru-RU" sz="8000" b="1" dirty="0"/>
          </a:p>
        </p:txBody>
      </p:sp>
      <p:sp>
        <p:nvSpPr>
          <p:cNvPr id="5" name="Стрелка влево 4">
            <a:hlinkClick r:id="rId2" action="ppaction://hlinksldjump"/>
          </p:cNvPr>
          <p:cNvSpPr/>
          <p:nvPr/>
        </p:nvSpPr>
        <p:spPr>
          <a:xfrm>
            <a:off x="3422964" y="4365104"/>
            <a:ext cx="1800200" cy="151216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Назад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77203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3400" y="260648"/>
            <a:ext cx="7851648" cy="1152128"/>
          </a:xfrm>
        </p:spPr>
        <p:txBody>
          <a:bodyPr/>
          <a:lstStyle/>
          <a:p>
            <a:pPr algn="ctr"/>
            <a:r>
              <a:rPr lang="ru-RU" dirty="0" smtClean="0"/>
              <a:t>ЗАГАДКА</a:t>
            </a:r>
            <a:endParaRPr lang="ru-RU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8892480" cy="3496352"/>
          </a:xfrm>
        </p:spPr>
        <p:txBody>
          <a:bodyPr>
            <a:normAutofit/>
          </a:bodyPr>
          <a:lstStyle/>
          <a:p>
            <a:pPr algn="just"/>
            <a:endParaRPr lang="ru-RU" sz="3200" dirty="0" smtClean="0"/>
          </a:p>
          <a:p>
            <a:pPr algn="just"/>
            <a:r>
              <a:rPr lang="ru-RU" sz="5400" dirty="0" smtClean="0"/>
              <a:t>Что это за трава, которую слепые знают?</a:t>
            </a:r>
            <a:endParaRPr lang="ru-RU" sz="5400" dirty="0"/>
          </a:p>
        </p:txBody>
      </p:sp>
      <p:sp>
        <p:nvSpPr>
          <p:cNvPr id="4" name="Пятиугольник 3"/>
          <p:cNvSpPr/>
          <p:nvPr/>
        </p:nvSpPr>
        <p:spPr>
          <a:xfrm>
            <a:off x="3857569" y="5013176"/>
            <a:ext cx="1944216" cy="864096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1"/>
                </a:solidFill>
                <a:hlinkClick r:id="rId2" action="ppaction://hlinksldjump"/>
              </a:rPr>
              <a:t>Ответ</a:t>
            </a:r>
            <a:endParaRPr lang="ru-RU" sz="28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9600" b="1" dirty="0" smtClean="0"/>
              <a:t>Ответ</a:t>
            </a:r>
            <a:endParaRPr lang="ru-RU" sz="9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000" b="1" dirty="0" smtClean="0"/>
              <a:t>Репа</a:t>
            </a:r>
            <a:endParaRPr lang="ru-RU" sz="8000" b="1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422964" y="4365104"/>
            <a:ext cx="1800200" cy="151216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hlinkClick r:id="rId3" action="ppaction://hlinksldjump"/>
              </a:rPr>
              <a:t>Назад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63654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9600" b="1" dirty="0" smtClean="0"/>
              <a:t>Ответ</a:t>
            </a:r>
            <a:endParaRPr lang="ru-RU" sz="9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000" b="1" dirty="0" smtClean="0"/>
              <a:t>Крапива</a:t>
            </a:r>
            <a:endParaRPr lang="ru-RU" sz="8000" b="1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422964" y="4365104"/>
            <a:ext cx="1800200" cy="151216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hlinkClick r:id="rId3" action="ppaction://hlinksldjump"/>
              </a:rPr>
              <a:t>Назад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63654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9600" b="1" dirty="0" smtClean="0"/>
              <a:t>Ответ</a:t>
            </a:r>
            <a:endParaRPr lang="ru-RU" sz="9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000" b="1" dirty="0" smtClean="0"/>
              <a:t>Авось и как-нибудь</a:t>
            </a:r>
            <a:endParaRPr lang="ru-RU" sz="8000" b="1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422964" y="4365104"/>
            <a:ext cx="1800200" cy="151216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hlinkClick r:id="rId3" action="ppaction://hlinksldjump"/>
              </a:rPr>
              <a:t>Назад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63654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9600" b="1" dirty="0" smtClean="0"/>
              <a:t>Ответ</a:t>
            </a:r>
            <a:endParaRPr lang="ru-RU" sz="9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8000" b="1" dirty="0" smtClean="0"/>
              <a:t>Белка – булка </a:t>
            </a:r>
            <a:endParaRPr lang="ru-RU" sz="8000" b="1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422964" y="4365104"/>
            <a:ext cx="1800200" cy="151216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hlinkClick r:id="rId3" action="ppaction://hlinksldjump"/>
              </a:rPr>
              <a:t>Назад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63654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9600" b="1" dirty="0" smtClean="0"/>
              <a:t>Ответ</a:t>
            </a:r>
            <a:endParaRPr lang="ru-RU" sz="9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000" b="1" dirty="0" smtClean="0"/>
              <a:t>Запятая</a:t>
            </a:r>
            <a:endParaRPr lang="ru-RU" sz="8000" b="1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422964" y="4365104"/>
            <a:ext cx="1800200" cy="151216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hlinkClick r:id="rId3" action="ppaction://hlinksldjump"/>
              </a:rPr>
              <a:t>Назад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63654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9600" b="1" dirty="0" smtClean="0"/>
              <a:t>Ответ</a:t>
            </a:r>
            <a:endParaRPr lang="ru-RU" sz="9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6600" b="1" dirty="0" err="1" smtClean="0"/>
              <a:t>Понапридумывать</a:t>
            </a:r>
            <a:endParaRPr lang="ru-RU" sz="6600" b="1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422964" y="4365104"/>
            <a:ext cx="1800200" cy="151216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hlinkClick r:id="rId3" action="ppaction://hlinksldjump"/>
              </a:rPr>
              <a:t>Назад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63654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9600" b="1" dirty="0" smtClean="0"/>
              <a:t>Ответ</a:t>
            </a:r>
            <a:endParaRPr lang="ru-RU" sz="9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000" b="1" dirty="0" smtClean="0"/>
              <a:t>Грибов ищут</a:t>
            </a:r>
            <a:endParaRPr lang="ru-RU" sz="8000" b="1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422964" y="4365104"/>
            <a:ext cx="1800200" cy="151216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hlinkClick r:id="rId3" action="ppaction://hlinksldjump"/>
              </a:rPr>
              <a:t>Назад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63654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9600" b="1" dirty="0" smtClean="0"/>
              <a:t>Ответ</a:t>
            </a:r>
            <a:endParaRPr lang="ru-RU" sz="9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000" b="1" dirty="0" smtClean="0"/>
              <a:t>Плод - плот</a:t>
            </a:r>
            <a:endParaRPr lang="ru-RU" sz="8000" b="1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422964" y="4365104"/>
            <a:ext cx="1800200" cy="151216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hlinkClick r:id="rId3" action="ppaction://hlinksldjump"/>
              </a:rPr>
              <a:t>Назад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63654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9600" b="1" dirty="0" smtClean="0"/>
              <a:t>Ответ</a:t>
            </a:r>
            <a:endParaRPr lang="ru-RU" sz="9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000" b="1" dirty="0" smtClean="0"/>
              <a:t>Шесть - жесть</a:t>
            </a:r>
            <a:endParaRPr lang="ru-RU" sz="8000" b="1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422964" y="4365104"/>
            <a:ext cx="1800200" cy="151216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hlinkClick r:id="rId3" action="ppaction://hlinksldjump"/>
              </a:rPr>
              <a:t>Назад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63654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9600" b="1" dirty="0" smtClean="0"/>
              <a:t>Ответ</a:t>
            </a:r>
            <a:endParaRPr lang="ru-RU" sz="9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000" b="1" dirty="0" smtClean="0"/>
              <a:t>Знак вопроса</a:t>
            </a:r>
            <a:endParaRPr lang="ru-RU" sz="8000" b="1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422964" y="4365104"/>
            <a:ext cx="1800200" cy="151216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hlinkClick r:id="rId3" action="ppaction://hlinksldjump"/>
              </a:rPr>
              <a:t>Назад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63654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3400" y="260648"/>
            <a:ext cx="7851648" cy="1152128"/>
          </a:xfrm>
        </p:spPr>
        <p:txBody>
          <a:bodyPr/>
          <a:lstStyle/>
          <a:p>
            <a:pPr algn="ctr"/>
            <a:r>
              <a:rPr lang="ru-RU" dirty="0" smtClean="0"/>
              <a:t>НАЧНИТЕ ПОСЛОВИЦУ</a:t>
            </a:r>
            <a:endParaRPr lang="ru-RU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784976" cy="3496352"/>
          </a:xfrm>
        </p:spPr>
        <p:txBody>
          <a:bodyPr>
            <a:normAutofit/>
          </a:bodyPr>
          <a:lstStyle/>
          <a:p>
            <a:pPr algn="just"/>
            <a:endParaRPr lang="ru-RU" sz="3200" dirty="0" smtClean="0"/>
          </a:p>
          <a:p>
            <a:pPr algn="just"/>
            <a:r>
              <a:rPr lang="ru-RU" sz="5400" dirty="0" smtClean="0"/>
              <a:t> . . . ДО ДОБРА НЕ ДОВЕДУТ.</a:t>
            </a:r>
            <a:endParaRPr lang="ru-RU" sz="5400" dirty="0"/>
          </a:p>
        </p:txBody>
      </p:sp>
      <p:sp>
        <p:nvSpPr>
          <p:cNvPr id="4" name="Пятиугольник 3"/>
          <p:cNvSpPr/>
          <p:nvPr/>
        </p:nvSpPr>
        <p:spPr>
          <a:xfrm>
            <a:off x="3857569" y="5013176"/>
            <a:ext cx="1944216" cy="864096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1"/>
                </a:solidFill>
                <a:hlinkClick r:id="rId2" action="ppaction://hlinksldjump"/>
              </a:rPr>
              <a:t>Ответ</a:t>
            </a:r>
            <a:endParaRPr lang="ru-RU" sz="28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9600" b="1" dirty="0" smtClean="0"/>
              <a:t>Ответ</a:t>
            </a:r>
            <a:endParaRPr lang="ru-RU" sz="9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000" b="1" dirty="0" smtClean="0"/>
              <a:t>Санки</a:t>
            </a:r>
            <a:endParaRPr lang="ru-RU" sz="8000" b="1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422964" y="4365104"/>
            <a:ext cx="1800200" cy="151216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hlinkClick r:id="rId3" action="ppaction://hlinksldjump"/>
              </a:rPr>
              <a:t>Назад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63654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9600" b="1" dirty="0" smtClean="0"/>
              <a:t>Ответ</a:t>
            </a:r>
            <a:endParaRPr lang="ru-RU" sz="9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000" b="1" dirty="0" smtClean="0"/>
              <a:t>Угол – уголь</a:t>
            </a:r>
            <a:endParaRPr lang="ru-RU" sz="8000" b="1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422964" y="4365104"/>
            <a:ext cx="1800200" cy="151216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hlinkClick r:id="rId3" action="ppaction://hlinksldjump"/>
              </a:rPr>
              <a:t>Назад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63654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9600" b="1" dirty="0" smtClean="0"/>
              <a:t>Ответ</a:t>
            </a:r>
            <a:endParaRPr lang="ru-RU" sz="9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8000" b="1" dirty="0" err="1"/>
              <a:t>Рукопись,том</a:t>
            </a:r>
            <a:r>
              <a:rPr lang="ru-RU" sz="8000" b="1" dirty="0"/>
              <a:t>, обмен, посредник (торговец)</a:t>
            </a:r>
            <a:endParaRPr lang="ru-RU" sz="8000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6948264" y="5445224"/>
            <a:ext cx="1944216" cy="129614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Назад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63654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9600" b="1" dirty="0" smtClean="0"/>
              <a:t>Ответ</a:t>
            </a:r>
            <a:endParaRPr lang="ru-RU" sz="9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000" b="1" dirty="0" smtClean="0"/>
              <a:t>Двоеточие</a:t>
            </a:r>
            <a:endParaRPr lang="ru-RU" sz="8000" b="1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422964" y="4365104"/>
            <a:ext cx="1800200" cy="151216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hlinkClick r:id="rId3" action="ppaction://hlinksldjump"/>
              </a:rPr>
              <a:t>Назад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63654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9600" b="1" dirty="0" smtClean="0"/>
              <a:t>Ответ</a:t>
            </a:r>
            <a:endParaRPr lang="ru-RU" sz="9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600" b="1" dirty="0" err="1" smtClean="0"/>
              <a:t>Электротермометр</a:t>
            </a:r>
            <a:endParaRPr lang="ru-RU" sz="6600" b="1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422964" y="4365104"/>
            <a:ext cx="1800200" cy="151216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hlinkClick r:id="rId3" action="ppaction://hlinksldjump"/>
              </a:rPr>
              <a:t>Назад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63654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9600" b="1" dirty="0" smtClean="0"/>
              <a:t>Ответ</a:t>
            </a:r>
            <a:endParaRPr lang="ru-RU" sz="9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000" b="1" dirty="0" smtClean="0"/>
              <a:t>Точка</a:t>
            </a:r>
            <a:endParaRPr lang="ru-RU" sz="8000" b="1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422964" y="4365104"/>
            <a:ext cx="1800200" cy="151216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hlinkClick r:id="rId3" action="ppaction://hlinksldjump"/>
              </a:rPr>
              <a:t>Назад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75104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9600" b="1" dirty="0" smtClean="0"/>
              <a:t>Ответ</a:t>
            </a:r>
            <a:endParaRPr lang="ru-RU" sz="9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000" b="1" dirty="0" smtClean="0"/>
              <a:t>Привратник</a:t>
            </a:r>
            <a:endParaRPr lang="ru-RU" sz="8000" b="1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422964" y="4365104"/>
            <a:ext cx="1800200" cy="151216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hlinkClick r:id="rId3" action="ppaction://hlinksldjump"/>
              </a:rPr>
              <a:t>Назад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75104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9600" b="1" dirty="0" smtClean="0"/>
              <a:t>Ответ</a:t>
            </a:r>
            <a:endParaRPr lang="ru-RU" sz="9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600" b="1" dirty="0" smtClean="0"/>
              <a:t>Восклицательный знак</a:t>
            </a:r>
            <a:endParaRPr lang="ru-RU" sz="6600" b="1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422964" y="4365104"/>
            <a:ext cx="1800200" cy="151216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Назад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75104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9600" b="1" dirty="0" smtClean="0"/>
              <a:t>Ответ</a:t>
            </a:r>
            <a:endParaRPr lang="ru-RU" sz="9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000" b="1" dirty="0" smtClean="0"/>
              <a:t>Многоточие</a:t>
            </a:r>
            <a:endParaRPr lang="ru-RU" sz="8000" b="1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422964" y="4365104"/>
            <a:ext cx="1800200" cy="151216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hlinkClick r:id="rId3" action="ppaction://hlinksldjump"/>
              </a:rPr>
              <a:t>Назад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75104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9600" b="1" dirty="0" smtClean="0"/>
              <a:t>Ответ</a:t>
            </a:r>
            <a:endParaRPr lang="ru-RU" sz="9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000" b="1" dirty="0"/>
              <a:t>Чем дальше в лес</a:t>
            </a:r>
            <a:endParaRPr lang="ru-RU" sz="8000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3422964" y="4365104"/>
            <a:ext cx="1800200" cy="151216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hlinkClick r:id="rId3" action="ppaction://hlinksldjump"/>
              </a:rPr>
              <a:t>Назад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75104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3400" y="260648"/>
            <a:ext cx="7851648" cy="1152128"/>
          </a:xfrm>
        </p:spPr>
        <p:txBody>
          <a:bodyPr/>
          <a:lstStyle/>
          <a:p>
            <a:pPr algn="ctr"/>
            <a:r>
              <a:rPr lang="ru-RU" dirty="0" smtClean="0"/>
              <a:t>МЕТАГРАММА</a:t>
            </a:r>
            <a:endParaRPr lang="ru-RU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971600" y="1484784"/>
            <a:ext cx="6912768" cy="3496352"/>
          </a:xfrm>
        </p:spPr>
        <p:txBody>
          <a:bodyPr>
            <a:normAutofit lnSpcReduction="10000"/>
          </a:bodyPr>
          <a:lstStyle/>
          <a:p>
            <a:pPr algn="just"/>
            <a:endParaRPr lang="ru-RU" sz="3200" dirty="0" smtClean="0"/>
          </a:p>
          <a:p>
            <a:pPr algn="just"/>
            <a:r>
              <a:rPr lang="ru-RU" sz="4000" dirty="0" smtClean="0"/>
              <a:t>Меня ты напрасно ценишь – </a:t>
            </a:r>
          </a:p>
          <a:p>
            <a:pPr algn="just"/>
            <a:r>
              <a:rPr lang="ru-RU" sz="4000" dirty="0" smtClean="0"/>
              <a:t>Тебя насытить я могу,</a:t>
            </a:r>
          </a:p>
          <a:p>
            <a:pPr algn="just"/>
            <a:r>
              <a:rPr lang="ru-RU" sz="4000" dirty="0" smtClean="0"/>
              <a:t>Но если У на Е заменишь,</a:t>
            </a:r>
          </a:p>
          <a:p>
            <a:pPr algn="just"/>
            <a:r>
              <a:rPr lang="ru-RU" sz="4000" dirty="0" smtClean="0"/>
              <a:t>Я по деревьям побегу.</a:t>
            </a:r>
            <a:endParaRPr lang="ru-RU" sz="4000" dirty="0"/>
          </a:p>
        </p:txBody>
      </p:sp>
      <p:sp>
        <p:nvSpPr>
          <p:cNvPr id="4" name="Пятиугольник 3"/>
          <p:cNvSpPr/>
          <p:nvPr/>
        </p:nvSpPr>
        <p:spPr>
          <a:xfrm>
            <a:off x="3857569" y="5013176"/>
            <a:ext cx="1944216" cy="864096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1"/>
                </a:solidFill>
                <a:hlinkClick r:id="rId2" action="ppaction://hlinksldjump"/>
              </a:rPr>
              <a:t>Ответ</a:t>
            </a:r>
            <a:endParaRPr lang="ru-RU" sz="28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9600" b="1" dirty="0" smtClean="0"/>
              <a:t>Ответ</a:t>
            </a:r>
            <a:endParaRPr lang="ru-RU" sz="9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8000" b="1" dirty="0"/>
              <a:t>Деверь</a:t>
            </a:r>
            <a:r>
              <a:rPr lang="ru-RU" sz="8000" dirty="0"/>
              <a:t>- брат </a:t>
            </a:r>
            <a:r>
              <a:rPr lang="ru-RU" sz="8000" dirty="0" smtClean="0"/>
              <a:t>мужа, </a:t>
            </a:r>
            <a:r>
              <a:rPr lang="ru-RU" sz="8000" b="1" dirty="0"/>
              <a:t>з</a:t>
            </a:r>
            <a:r>
              <a:rPr lang="ru-RU" sz="8000" b="1" dirty="0" smtClean="0"/>
              <a:t>ять</a:t>
            </a:r>
            <a:r>
              <a:rPr lang="ru-RU" sz="8000" dirty="0" smtClean="0"/>
              <a:t>- </a:t>
            </a:r>
            <a:r>
              <a:rPr lang="ru-RU" sz="8000" dirty="0"/>
              <a:t>муж </a:t>
            </a:r>
            <a:r>
              <a:rPr lang="ru-RU" sz="8000" dirty="0" smtClean="0"/>
              <a:t>дочери, </a:t>
            </a:r>
            <a:r>
              <a:rPr lang="ru-RU" sz="8000" b="1" dirty="0"/>
              <a:t>с</a:t>
            </a:r>
            <a:r>
              <a:rPr lang="ru-RU" sz="8000" b="1" dirty="0" smtClean="0"/>
              <a:t>вояк</a:t>
            </a:r>
            <a:r>
              <a:rPr lang="ru-RU" sz="8000" dirty="0" smtClean="0"/>
              <a:t>- </a:t>
            </a:r>
            <a:r>
              <a:rPr lang="ru-RU" sz="8000" dirty="0"/>
              <a:t>муж </a:t>
            </a:r>
            <a:r>
              <a:rPr lang="ru-RU" sz="8000" dirty="0" smtClean="0"/>
              <a:t>сестры жены,</a:t>
            </a:r>
          </a:p>
          <a:p>
            <a:pPr marL="0" indent="0">
              <a:buNone/>
            </a:pPr>
            <a:r>
              <a:rPr lang="ru-RU" sz="8000" dirty="0" smtClean="0"/>
              <a:t> </a:t>
            </a:r>
            <a:r>
              <a:rPr lang="ru-RU" sz="8000" b="1" dirty="0"/>
              <a:t>ш</a:t>
            </a:r>
            <a:r>
              <a:rPr lang="ru-RU" sz="8000" b="1" dirty="0" smtClean="0"/>
              <a:t>урин</a:t>
            </a:r>
            <a:r>
              <a:rPr lang="ru-RU" sz="8000" dirty="0" smtClean="0"/>
              <a:t>- </a:t>
            </a:r>
            <a:r>
              <a:rPr lang="ru-RU" sz="8000" dirty="0"/>
              <a:t>брат </a:t>
            </a:r>
            <a:r>
              <a:rPr lang="ru-RU" sz="8000" dirty="0" smtClean="0"/>
              <a:t>жены.</a:t>
            </a:r>
            <a:endParaRPr lang="ru-RU" sz="8000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6948264" y="5561856"/>
            <a:ext cx="1728192" cy="129614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hlinkClick r:id="rId3" action="ppaction://hlinksldjump"/>
              </a:rPr>
              <a:t>Назад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75104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3400" y="260648"/>
            <a:ext cx="7851648" cy="1152128"/>
          </a:xfrm>
        </p:spPr>
        <p:txBody>
          <a:bodyPr/>
          <a:lstStyle/>
          <a:p>
            <a:pPr algn="ctr"/>
            <a:r>
              <a:rPr lang="ru-RU" dirty="0" smtClean="0"/>
              <a:t>ЗАГАДКА</a:t>
            </a:r>
            <a:endParaRPr lang="ru-RU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784976" cy="3496352"/>
          </a:xfrm>
        </p:spPr>
        <p:txBody>
          <a:bodyPr>
            <a:normAutofit/>
          </a:bodyPr>
          <a:lstStyle/>
          <a:p>
            <a:pPr algn="just"/>
            <a:endParaRPr lang="ru-RU" sz="3200" dirty="0" smtClean="0"/>
          </a:p>
          <a:p>
            <a:pPr algn="just"/>
            <a:r>
              <a:rPr lang="ru-RU" sz="5400" dirty="0" smtClean="0"/>
              <a:t>Выйдет на дорожку – </a:t>
            </a:r>
          </a:p>
          <a:p>
            <a:pPr algn="just"/>
            <a:r>
              <a:rPr lang="ru-RU" sz="5400" dirty="0" smtClean="0"/>
              <a:t>Всем подставит ножку.</a:t>
            </a:r>
            <a:endParaRPr lang="ru-RU" sz="5400" dirty="0"/>
          </a:p>
        </p:txBody>
      </p:sp>
      <p:sp>
        <p:nvSpPr>
          <p:cNvPr id="4" name="Пятиугольник 3"/>
          <p:cNvSpPr/>
          <p:nvPr/>
        </p:nvSpPr>
        <p:spPr>
          <a:xfrm>
            <a:off x="3857569" y="5013176"/>
            <a:ext cx="1944216" cy="864096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1"/>
                </a:solidFill>
                <a:hlinkClick r:id="rId2" action="ppaction://hlinksldjump"/>
              </a:rPr>
              <a:t>Ответ</a:t>
            </a:r>
            <a:endParaRPr lang="ru-RU" sz="28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3400" y="260648"/>
            <a:ext cx="7851648" cy="1152128"/>
          </a:xfrm>
        </p:spPr>
        <p:txBody>
          <a:bodyPr/>
          <a:lstStyle/>
          <a:p>
            <a:pPr algn="ctr"/>
            <a:endParaRPr lang="ru-RU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784976" cy="3496352"/>
          </a:xfrm>
        </p:spPr>
        <p:txBody>
          <a:bodyPr>
            <a:normAutofit/>
          </a:bodyPr>
          <a:lstStyle/>
          <a:p>
            <a:pPr algn="just"/>
            <a:endParaRPr lang="ru-RU" sz="3200" dirty="0" smtClean="0"/>
          </a:p>
          <a:p>
            <a:pPr algn="just"/>
            <a:r>
              <a:rPr lang="ru-RU" sz="6000" dirty="0" smtClean="0"/>
              <a:t>Назовите слово с тремя приставками.</a:t>
            </a:r>
            <a:endParaRPr lang="ru-RU" sz="6000" dirty="0"/>
          </a:p>
        </p:txBody>
      </p:sp>
      <p:sp>
        <p:nvSpPr>
          <p:cNvPr id="4" name="Пятиугольник 3"/>
          <p:cNvSpPr/>
          <p:nvPr/>
        </p:nvSpPr>
        <p:spPr>
          <a:xfrm>
            <a:off x="3857569" y="5013176"/>
            <a:ext cx="1944216" cy="864096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1"/>
                </a:solidFill>
                <a:hlinkClick r:id="rId2" action="ppaction://hlinksldjump"/>
              </a:rPr>
              <a:t>Ответ</a:t>
            </a:r>
            <a:endParaRPr lang="ru-RU" sz="28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3400" y="260648"/>
            <a:ext cx="7851648" cy="1152128"/>
          </a:xfrm>
        </p:spPr>
        <p:txBody>
          <a:bodyPr/>
          <a:lstStyle/>
          <a:p>
            <a:pPr algn="ctr"/>
            <a:r>
              <a:rPr lang="ru-RU" dirty="0" smtClean="0"/>
              <a:t>НАЧНИТЕ ПОСЛОВИЦУ</a:t>
            </a:r>
            <a:endParaRPr lang="ru-RU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784976" cy="3496352"/>
          </a:xfrm>
        </p:spPr>
        <p:txBody>
          <a:bodyPr>
            <a:normAutofit/>
          </a:bodyPr>
          <a:lstStyle/>
          <a:p>
            <a:pPr algn="just"/>
            <a:endParaRPr lang="ru-RU" sz="3200" dirty="0" smtClean="0"/>
          </a:p>
          <a:p>
            <a:pPr algn="just"/>
            <a:r>
              <a:rPr lang="ru-RU" sz="5400" dirty="0" smtClean="0"/>
              <a:t> . . . ПО ЛЕСУ РЫЩУТ.</a:t>
            </a:r>
            <a:endParaRPr lang="ru-RU" sz="5400" dirty="0"/>
          </a:p>
        </p:txBody>
      </p:sp>
      <p:sp>
        <p:nvSpPr>
          <p:cNvPr id="4" name="Пятиугольник 3">
            <a:hlinkClick r:id="rId2" action="ppaction://hlinksldjump"/>
          </p:cNvPr>
          <p:cNvSpPr/>
          <p:nvPr/>
        </p:nvSpPr>
        <p:spPr>
          <a:xfrm>
            <a:off x="3857569" y="5013176"/>
            <a:ext cx="1944216" cy="864096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1"/>
                </a:solidFill>
                <a:hlinkClick r:id="rId2" action="ppaction://hlinksldjump"/>
              </a:rPr>
              <a:t>Ответ</a:t>
            </a:r>
            <a:endParaRPr lang="ru-RU" sz="28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3400" y="260648"/>
            <a:ext cx="7851648" cy="1152128"/>
          </a:xfrm>
        </p:spPr>
        <p:txBody>
          <a:bodyPr/>
          <a:lstStyle/>
          <a:p>
            <a:pPr algn="ctr"/>
            <a:r>
              <a:rPr lang="ru-RU" dirty="0" smtClean="0"/>
              <a:t>МЕТАГРАММА</a:t>
            </a:r>
            <a:endParaRPr lang="ru-RU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8892480" cy="3496352"/>
          </a:xfrm>
        </p:spPr>
        <p:txBody>
          <a:bodyPr>
            <a:normAutofit/>
          </a:bodyPr>
          <a:lstStyle/>
          <a:p>
            <a:pPr algn="just"/>
            <a:endParaRPr lang="ru-RU" sz="3200" dirty="0" smtClean="0"/>
          </a:p>
          <a:p>
            <a:pPr algn="just"/>
            <a:r>
              <a:rPr lang="ru-RU" sz="4800" dirty="0" smtClean="0"/>
              <a:t>Когда я с Д – меня сорвут,</a:t>
            </a:r>
          </a:p>
          <a:p>
            <a:pPr algn="just"/>
            <a:r>
              <a:rPr lang="ru-RU" sz="4800" dirty="0" smtClean="0"/>
              <a:t>Когда я с Т – на мне плывут.</a:t>
            </a:r>
            <a:endParaRPr lang="ru-RU" sz="4800" dirty="0"/>
          </a:p>
        </p:txBody>
      </p:sp>
      <p:sp>
        <p:nvSpPr>
          <p:cNvPr id="4" name="Пятиугольник 3">
            <a:hlinkClick r:id="rId2" action="ppaction://hlinksldjump"/>
          </p:cNvPr>
          <p:cNvSpPr/>
          <p:nvPr/>
        </p:nvSpPr>
        <p:spPr>
          <a:xfrm>
            <a:off x="3857569" y="5013176"/>
            <a:ext cx="1944216" cy="864096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1"/>
                </a:solidFill>
                <a:hlinkClick r:id="rId3" action="ppaction://hlinksldjump"/>
              </a:rPr>
              <a:t>Ответ</a:t>
            </a:r>
            <a:endParaRPr lang="ru-RU" sz="28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</TotalTime>
  <Words>577</Words>
  <Application>Microsoft Office PowerPoint</Application>
  <PresentationFormat>Экран (4:3)</PresentationFormat>
  <Paragraphs>212</Paragraphs>
  <Slides>50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50</vt:i4>
      </vt:variant>
    </vt:vector>
  </HeadingPairs>
  <TitlesOfParts>
    <vt:vector size="51" baseType="lpstr">
      <vt:lpstr>Flow</vt:lpstr>
      <vt:lpstr>МЕТАГРАММА</vt:lpstr>
      <vt:lpstr>Презентация PowerPoint</vt:lpstr>
      <vt:lpstr>ЗАГАДКА</vt:lpstr>
      <vt:lpstr>НАЧНИТЕ ПОСЛОВИЦУ</vt:lpstr>
      <vt:lpstr>МЕТАГРАММА</vt:lpstr>
      <vt:lpstr>ЗАГАДКА</vt:lpstr>
      <vt:lpstr>Презентация PowerPoint</vt:lpstr>
      <vt:lpstr>НАЧНИТЕ ПОСЛОВИЦУ</vt:lpstr>
      <vt:lpstr>МЕТАГРАММА</vt:lpstr>
      <vt:lpstr>МЕТАГРАММА</vt:lpstr>
      <vt:lpstr>ЗАГАДКА</vt:lpstr>
      <vt:lpstr>ЗАГАДКА</vt:lpstr>
      <vt:lpstr>МЕТАГРАММА</vt:lpstr>
      <vt:lpstr>КАК ЭТО СКАЗАТЬ ПО-РУССКИ?</vt:lpstr>
      <vt:lpstr>ЗАГАДКА</vt:lpstr>
      <vt:lpstr>Презентация PowerPoint</vt:lpstr>
      <vt:lpstr>ЗАГАДКА</vt:lpstr>
      <vt:lpstr>Презентация PowerPoint</vt:lpstr>
      <vt:lpstr>ЗАГАДКА</vt:lpstr>
      <vt:lpstr>ЗАГАДКА</vt:lpstr>
      <vt:lpstr>НАЧНИТЕ ПОСЛОВИЦУ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Ответ</vt:lpstr>
      <vt:lpstr>Ответ</vt:lpstr>
      <vt:lpstr>Ответ</vt:lpstr>
      <vt:lpstr>Ответ</vt:lpstr>
      <vt:lpstr>Ответ</vt:lpstr>
      <vt:lpstr>Ответ</vt:lpstr>
      <vt:lpstr>Ответ</vt:lpstr>
      <vt:lpstr>Ответ</vt:lpstr>
      <vt:lpstr>Ответ</vt:lpstr>
      <vt:lpstr>Ответ</vt:lpstr>
      <vt:lpstr>Ответ</vt:lpstr>
      <vt:lpstr>Ответ</vt:lpstr>
      <vt:lpstr>Ответ</vt:lpstr>
      <vt:lpstr>Ответ</vt:lpstr>
      <vt:lpstr>Ответ</vt:lpstr>
      <vt:lpstr>Ответ</vt:lpstr>
      <vt:lpstr>Ответ</vt:lpstr>
      <vt:lpstr>Ответ</vt:lpstr>
      <vt:lpstr>Ответ</vt:lpstr>
      <vt:lpstr>Ответ</vt:lpstr>
      <vt:lpstr>Ответ</vt:lpstr>
      <vt:lpstr>Ответ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МЕТАГРАММА</dc:title>
  <dc:creator>Аня</dc:creator>
  <cp:lastModifiedBy>Анна</cp:lastModifiedBy>
  <cp:revision>13</cp:revision>
  <dcterms:created xsi:type="dcterms:W3CDTF">2010-10-20T19:26:56Z</dcterms:created>
  <dcterms:modified xsi:type="dcterms:W3CDTF">2014-03-28T09:22:27Z</dcterms:modified>
</cp:coreProperties>
</file>