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E3B4-0A64-46A2-844C-79B843E35E22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6E04-8948-4165-812A-9A7F9A4500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E3B4-0A64-46A2-844C-79B843E35E22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6E04-8948-4165-812A-9A7F9A4500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E3B4-0A64-46A2-844C-79B843E35E22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6E04-8948-4165-812A-9A7F9A4500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E3B4-0A64-46A2-844C-79B843E35E22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6E04-8948-4165-812A-9A7F9A4500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E3B4-0A64-46A2-844C-79B843E35E22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6E04-8948-4165-812A-9A7F9A4500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E3B4-0A64-46A2-844C-79B843E35E22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6E04-8948-4165-812A-9A7F9A4500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E3B4-0A64-46A2-844C-79B843E35E22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6E04-8948-4165-812A-9A7F9A4500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E3B4-0A64-46A2-844C-79B843E35E22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6E04-8948-4165-812A-9A7F9A4500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E3B4-0A64-46A2-844C-79B843E35E22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6E04-8948-4165-812A-9A7F9A4500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E3B4-0A64-46A2-844C-79B843E35E22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6E04-8948-4165-812A-9A7F9A4500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E3B4-0A64-46A2-844C-79B843E35E22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6E04-8948-4165-812A-9A7F9A4500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7E3B4-0A64-46A2-844C-79B843E35E22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06E04-8948-4165-812A-9A7F9A4500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2376264"/>
          </a:xfrm>
        </p:spPr>
        <p:txBody>
          <a:bodyPr>
            <a:normAutofit fontScale="90000"/>
          </a:bodyPr>
          <a:lstStyle/>
          <a:p>
            <a:r>
              <a:rPr lang="ru-RU" sz="6600" b="1" dirty="0" smtClean="0">
                <a:cs typeface="Aharoni" pitchFamily="2" charset="-79"/>
              </a:rPr>
              <a:t/>
            </a:r>
            <a:br>
              <a:rPr lang="ru-RU" sz="6600" b="1" dirty="0" smtClean="0">
                <a:cs typeface="Aharoni" pitchFamily="2" charset="-79"/>
              </a:rPr>
            </a:br>
            <a:r>
              <a:rPr lang="ru-RU" sz="7800" b="1" dirty="0" smtClean="0">
                <a:cs typeface="Aharoni" pitchFamily="2" charset="-79"/>
              </a:rPr>
              <a:t>Урок-исследование</a:t>
            </a:r>
            <a:endParaRPr lang="ru-RU" sz="7800" b="1" dirty="0">
              <a:cs typeface="Aharoni" pitchFamily="2" charset="-79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755576" y="3212976"/>
            <a:ext cx="7704856" cy="2425824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cs typeface="Aharoni" pitchFamily="2" charset="-79"/>
              </a:rPr>
              <a:t>Причастие как особая форма глагола</a:t>
            </a:r>
            <a:endParaRPr lang="ru-RU" sz="6000" b="1" dirty="0">
              <a:solidFill>
                <a:schemeClr val="accent2">
                  <a:lumMod val="50000"/>
                </a:schemeClr>
              </a:solidFill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0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3" y="1556792"/>
          <a:ext cx="7416825" cy="4104456"/>
        </p:xfrm>
        <a:graphic>
          <a:graphicData uri="http://schemas.openxmlformats.org/drawingml/2006/table">
            <a:tbl>
              <a:tblPr/>
              <a:tblGrid>
                <a:gridCol w="1853625"/>
                <a:gridCol w="1854400"/>
                <a:gridCol w="1854400"/>
                <a:gridCol w="1854400"/>
              </a:tblGrid>
              <a:tr h="20522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Calibri"/>
                          <a:cs typeface="Aharoni" pitchFamily="2" charset="-79"/>
                        </a:rPr>
                        <a:t>Знаю</a:t>
                      </a:r>
                      <a:endParaRPr lang="ru-RU" sz="32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Times New Roman"/>
                          <a:ea typeface="Calibri"/>
                          <a:cs typeface="Aharoni" pitchFamily="2" charset="-79"/>
                        </a:rPr>
                        <a:t>Хочу узнать</a:t>
                      </a:r>
                      <a:endParaRPr lang="ru-RU" sz="32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Calibri"/>
                          <a:cs typeface="Aharoni" pitchFamily="2" charset="-79"/>
                        </a:rPr>
                        <a:t>Узнал </a:t>
                      </a:r>
                      <a:endParaRPr lang="ru-RU" sz="32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Times New Roman"/>
                          <a:ea typeface="Calibri"/>
                          <a:cs typeface="Aharoni" pitchFamily="2" charset="-79"/>
                        </a:rPr>
                        <a:t>Плюс</a:t>
                      </a:r>
                      <a:endParaRPr lang="ru-RU" sz="32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2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cs typeface="Aharoni" pitchFamily="2" charset="-79"/>
              </a:rPr>
              <a:t>Цели урока-исследования</a:t>
            </a:r>
            <a:endParaRPr lang="ru-RU" b="1" dirty="0"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cs typeface="Aharoni" pitchFamily="2" charset="-79"/>
              </a:rPr>
              <a:t>1. Узнать, что такое причастие. </a:t>
            </a:r>
            <a:endParaRPr lang="ru-RU" sz="4000" b="1" dirty="0" smtClean="0">
              <a:cs typeface="Aharoni" pitchFamily="2" charset="-79"/>
            </a:endParaRPr>
          </a:p>
          <a:p>
            <a:r>
              <a:rPr lang="ru-RU" sz="4000" b="1" dirty="0" smtClean="0">
                <a:cs typeface="Aharoni" pitchFamily="2" charset="-79"/>
              </a:rPr>
              <a:t>2</a:t>
            </a:r>
            <a:r>
              <a:rPr lang="ru-RU" sz="4000" b="1" dirty="0">
                <a:cs typeface="Aharoni" pitchFamily="2" charset="-79"/>
              </a:rPr>
              <a:t>. Научиться находить </a:t>
            </a:r>
            <a:r>
              <a:rPr lang="ru-RU" sz="4000" b="1" dirty="0" smtClean="0">
                <a:cs typeface="Aharoni" pitchFamily="2" charset="-79"/>
              </a:rPr>
              <a:t>причастия в тексте. </a:t>
            </a:r>
          </a:p>
          <a:p>
            <a:r>
              <a:rPr lang="ru-RU" sz="4000" b="1" dirty="0" smtClean="0">
                <a:cs typeface="Aharoni" pitchFamily="2" charset="-79"/>
              </a:rPr>
              <a:t>3</a:t>
            </a:r>
            <a:r>
              <a:rPr lang="ru-RU" sz="4000" b="1" dirty="0">
                <a:cs typeface="Aharoni" pitchFamily="2" charset="-79"/>
              </a:rPr>
              <a:t>. Потренироваться использовать </a:t>
            </a:r>
            <a:r>
              <a:rPr lang="ru-RU" sz="4000" b="1" dirty="0" smtClean="0">
                <a:cs typeface="Aharoni" pitchFamily="2" charset="-79"/>
              </a:rPr>
              <a:t>причастия.</a:t>
            </a:r>
            <a:endParaRPr lang="ru-RU" sz="4000" b="1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017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cs typeface="Aharoni" pitchFamily="2" charset="-79"/>
              </a:rPr>
              <a:t/>
            </a:r>
            <a:br>
              <a:rPr lang="ru-RU" sz="2000" b="1" dirty="0">
                <a:cs typeface="Aharoni" pitchFamily="2" charset="-79"/>
              </a:rPr>
            </a:br>
            <a:endParaRPr lang="ru-RU" sz="2000" b="1" dirty="0">
              <a:cs typeface="Aharoni" pitchFamily="2" charset="-79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67544" y="548680"/>
            <a:ext cx="7344816" cy="597666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cs typeface="Aharoni" pitchFamily="2" charset="-79"/>
              </a:rPr>
              <a:t>Кратко об интересном</a:t>
            </a:r>
          </a:p>
          <a:p>
            <a:pPr algn="just"/>
            <a:r>
              <a:rPr lang="ru-RU" b="1" dirty="0" smtClean="0">
                <a:cs typeface="Aharoni" pitchFamily="2" charset="-79"/>
              </a:rPr>
              <a:t/>
            </a:r>
            <a:br>
              <a:rPr lang="ru-RU" b="1" dirty="0" smtClean="0">
                <a:cs typeface="Aharoni" pitchFamily="2" charset="-79"/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Самым древним образцом зубной щётки можно назвать деревянную палочку, разжёванную с одного конца и заострённую с другого. Острый конец использовали для удаления волокон пищи, другой разжёвывали зубами, при этом грубые древесные волокна удаляли с зубов налёт. Делали такие «щётки» из специальных пород дерева, содержащих эфирные масла и известных своими дезинфицирующими свойствами. Кстати, в некоторых уголках Земли до сих пор используются такие «первобытные щётки» — например, в Африке их выделывают из веточек деревьев рода сальвадора.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0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Упражнение 606</a:t>
            </a:r>
            <a:endParaRPr lang="ru-RU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23528" y="1397000"/>
          <a:ext cx="7488832" cy="4408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105097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cs typeface="Aharoni" pitchFamily="2" charset="-79"/>
                        </a:rPr>
                        <a:t>Признаки причастия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261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cs typeface="Aharoni" pitchFamily="2" charset="-79"/>
                        </a:rPr>
                        <a:t>От глагола</a:t>
                      </a:r>
                    </a:p>
                    <a:p>
                      <a:endParaRPr lang="ru-RU" sz="3200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cs typeface="Aharoni" pitchFamily="2" charset="-79"/>
                        </a:rPr>
                        <a:t>От прилагательного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26229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</a:tr>
              <a:tr h="426229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</a:tr>
              <a:tr h="426229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</a:tr>
              <a:tr h="426229"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</a:tr>
              <a:tr h="426229">
                <a:tc>
                  <a:txBody>
                    <a:bodyPr/>
                    <a:lstStyle/>
                    <a:p>
                      <a:r>
                        <a:rPr lang="ru-RU" dirty="0" smtClean="0"/>
                        <a:t>5.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0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Упражнение 606</a:t>
            </a:r>
            <a:endParaRPr lang="ru-RU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23528" y="1397000"/>
          <a:ext cx="7488832" cy="4896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105097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cs typeface="Aharoni" pitchFamily="2" charset="-79"/>
                        </a:rPr>
                        <a:t>Признаки причастия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261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cs typeface="Aharoni" pitchFamily="2" charset="-79"/>
                        </a:rPr>
                        <a:t>От глагола</a:t>
                      </a:r>
                    </a:p>
                    <a:p>
                      <a:endParaRPr lang="ru-RU" sz="3200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cs typeface="Aharoni" pitchFamily="2" charset="-79"/>
                        </a:rPr>
                        <a:t>От прилагательного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26229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b="1" dirty="0" smtClean="0"/>
                        <a:t>1. Вид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1. Род</a:t>
                      </a:r>
                      <a:endParaRPr lang="ru-RU" b="1" dirty="0"/>
                    </a:p>
                  </a:txBody>
                  <a:tcPr/>
                </a:tc>
              </a:tr>
              <a:tr h="42622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 Время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 Число</a:t>
                      </a:r>
                      <a:endParaRPr lang="ru-RU" b="1" dirty="0"/>
                    </a:p>
                  </a:txBody>
                  <a:tcPr/>
                </a:tc>
              </a:tr>
              <a:tr h="42622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 Возвратность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 Падеж</a:t>
                      </a:r>
                      <a:endParaRPr lang="ru-RU" b="1" dirty="0"/>
                    </a:p>
                  </a:txBody>
                  <a:tcPr/>
                </a:tc>
              </a:tr>
              <a:tr h="42622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4. Переходность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4. Полная и краткая формы</a:t>
                      </a:r>
                      <a:endParaRPr lang="ru-RU" b="1" dirty="0"/>
                    </a:p>
                  </a:txBody>
                  <a:tcPr/>
                </a:tc>
              </a:tr>
              <a:tr h="42622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5. Способность иметь</a:t>
                      </a:r>
                      <a:r>
                        <a:rPr lang="ru-RU" b="1" baseline="0" dirty="0" smtClean="0"/>
                        <a:t> при себе зависимое имя существительное или наречие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0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dirty="0"/>
              <a:t> </a:t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9512" y="260648"/>
          <a:ext cx="7848872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570728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Имя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3200" baseline="0" dirty="0" smtClean="0"/>
                        <a:t>прилагательное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Причастие</a:t>
                      </a:r>
                      <a:endParaRPr lang="ru-RU" sz="3200" dirty="0"/>
                    </a:p>
                  </a:txBody>
                  <a:tcPr/>
                </a:tc>
              </a:tr>
              <a:tr h="2673824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Вис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яч</a:t>
                      </a:r>
                      <a:r>
                        <a:rPr lang="ru-RU" sz="3200" b="1" dirty="0" smtClean="0"/>
                        <a:t>ий замок, плак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уч</a:t>
                      </a:r>
                      <a:r>
                        <a:rPr lang="ru-RU" sz="3200" b="1" dirty="0" smtClean="0"/>
                        <a:t>ие вербы, мог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уч</a:t>
                      </a:r>
                      <a:r>
                        <a:rPr lang="ru-RU" sz="3200" b="1" dirty="0" smtClean="0"/>
                        <a:t>ие дубы, сто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яч</a:t>
                      </a:r>
                      <a:r>
                        <a:rPr lang="ru-RU" sz="3200" b="1" dirty="0" smtClean="0"/>
                        <a:t>ая вода, лет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уч</a:t>
                      </a:r>
                      <a:r>
                        <a:rPr lang="ru-RU" sz="3200" b="1" dirty="0" smtClean="0"/>
                        <a:t>ая мышь, гор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яч</a:t>
                      </a:r>
                      <a:r>
                        <a:rPr lang="ru-RU" sz="3200" b="1" dirty="0" smtClean="0"/>
                        <a:t>ий пирожок, дрем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уч</a:t>
                      </a:r>
                      <a:r>
                        <a:rPr lang="ru-RU" sz="3200" b="1" dirty="0" smtClean="0"/>
                        <a:t>ий лес, плени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тельн</a:t>
                      </a:r>
                      <a:r>
                        <a:rPr lang="ru-RU" sz="3200" b="1" dirty="0" smtClean="0"/>
                        <a:t>ая улыбка.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Плава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ющ</a:t>
                      </a:r>
                      <a:r>
                        <a:rPr lang="ru-RU" sz="3200" b="1" dirty="0" smtClean="0"/>
                        <a:t>ие листья, лет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ящ</a:t>
                      </a:r>
                      <a:r>
                        <a:rPr lang="ru-RU" sz="3200" b="1" dirty="0" smtClean="0"/>
                        <a:t>ий шар, дремл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ющ</a:t>
                      </a:r>
                      <a:r>
                        <a:rPr lang="ru-RU" sz="3200" b="1" dirty="0" smtClean="0"/>
                        <a:t>ий старик, вис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ящ</a:t>
                      </a:r>
                      <a:r>
                        <a:rPr lang="ru-RU" sz="3200" b="1" dirty="0" smtClean="0"/>
                        <a:t>ая картина, плач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ущ</a:t>
                      </a:r>
                      <a:r>
                        <a:rPr lang="ru-RU" sz="3200" b="1" dirty="0" smtClean="0"/>
                        <a:t>ий малыш, гор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ящ</a:t>
                      </a:r>
                      <a:r>
                        <a:rPr lang="ru-RU" sz="3200" b="1" dirty="0" smtClean="0"/>
                        <a:t>ий костёр, пленя</a:t>
                      </a:r>
                      <a:r>
                        <a:rPr lang="ru-RU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ющ</a:t>
                      </a:r>
                      <a:r>
                        <a:rPr lang="ru-RU" sz="3200" b="1" dirty="0" smtClean="0"/>
                        <a:t>ий взгляд. </a:t>
                      </a:r>
                      <a:br>
                        <a:rPr lang="ru-RU" sz="3200" b="1" dirty="0" smtClean="0"/>
                      </a:br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На листочках по пунктам поставьте оценку:</a:t>
            </a:r>
            <a:endParaRPr lang="ru-RU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4400" b="1" dirty="0" smtClean="0"/>
          </a:p>
          <a:p>
            <a:r>
              <a:rPr lang="ru-RU" sz="4400" b="1" dirty="0" smtClean="0"/>
              <a:t>1</a:t>
            </a:r>
            <a:r>
              <a:rPr lang="ru-RU" sz="4400" b="1" dirty="0"/>
              <a:t>. Своей работе. </a:t>
            </a:r>
            <a:endParaRPr lang="ru-RU" sz="4400" b="1" dirty="0" smtClean="0"/>
          </a:p>
          <a:p>
            <a:r>
              <a:rPr lang="ru-RU" sz="4400" b="1" dirty="0" smtClean="0"/>
              <a:t>2.Работе </a:t>
            </a:r>
            <a:r>
              <a:rPr lang="ru-RU" sz="4400" b="1" dirty="0"/>
              <a:t>класса. </a:t>
            </a:r>
            <a:endParaRPr lang="ru-RU" sz="4400" b="1" dirty="0" smtClean="0"/>
          </a:p>
          <a:p>
            <a:r>
              <a:rPr lang="ru-RU" sz="4400" b="1" dirty="0" smtClean="0"/>
              <a:t>3</a:t>
            </a:r>
            <a:r>
              <a:rPr lang="ru-RU" sz="4400" b="1" dirty="0"/>
              <a:t>. Работе учителя.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Домашнее задание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На выбор: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Выписать </a:t>
            </a:r>
            <a:r>
              <a:rPr lang="ru-RU" b="1" dirty="0"/>
              <a:t>7 предложений из художественной литературы с </a:t>
            </a:r>
            <a:r>
              <a:rPr lang="ru-RU" b="1" dirty="0" smtClean="0"/>
              <a:t>причастиями.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С амостоятельно </a:t>
            </a:r>
            <a:r>
              <a:rPr lang="ru-RU" b="1" dirty="0"/>
              <a:t>образовать причастия и подобрать подходящее по смыслу существительное – номера 34 и 35 в «Рабочей тетради».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211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Урок-исследование</vt:lpstr>
      <vt:lpstr>Slide 2</vt:lpstr>
      <vt:lpstr>Цели урока-исследования</vt:lpstr>
      <vt:lpstr> </vt:lpstr>
      <vt:lpstr>Упражнение 606</vt:lpstr>
      <vt:lpstr>Упражнение 606</vt:lpstr>
      <vt:lpstr>                      </vt:lpstr>
      <vt:lpstr>На листочках по пунктам поставьте оценку:</vt:lpstr>
      <vt:lpstr>Домашнее задание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Урок-исследование</dc:title>
  <dc:creator>Mikhail</dc:creator>
  <cp:lastModifiedBy>Mikhail</cp:lastModifiedBy>
  <cp:revision>5</cp:revision>
  <dcterms:created xsi:type="dcterms:W3CDTF">2013-02-08T19:10:21Z</dcterms:created>
  <dcterms:modified xsi:type="dcterms:W3CDTF">2013-02-08T19:59:30Z</dcterms:modified>
</cp:coreProperties>
</file>